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0" r:id="rId2"/>
    <p:sldId id="256" r:id="rId3"/>
    <p:sldId id="295" r:id="rId4"/>
    <p:sldId id="257" r:id="rId5"/>
    <p:sldId id="258" r:id="rId6"/>
    <p:sldId id="259" r:id="rId7"/>
    <p:sldId id="285" r:id="rId8"/>
    <p:sldId id="286" r:id="rId9"/>
    <p:sldId id="294" r:id="rId10"/>
    <p:sldId id="299" r:id="rId11"/>
    <p:sldId id="298" r:id="rId12"/>
    <p:sldId id="301" r:id="rId13"/>
    <p:sldId id="296" r:id="rId14"/>
    <p:sldId id="287" r:id="rId15"/>
    <p:sldId id="306" r:id="rId16"/>
    <p:sldId id="289" r:id="rId17"/>
    <p:sldId id="288" r:id="rId18"/>
    <p:sldId id="290" r:id="rId19"/>
    <p:sldId id="291" r:id="rId20"/>
    <p:sldId id="260" r:id="rId21"/>
    <p:sldId id="292" r:id="rId22"/>
    <p:sldId id="261" r:id="rId23"/>
    <p:sldId id="302" r:id="rId24"/>
    <p:sldId id="262" r:id="rId25"/>
    <p:sldId id="293" r:id="rId26"/>
    <p:sldId id="297" r:id="rId27"/>
    <p:sldId id="305" r:id="rId28"/>
    <p:sldId id="303" r:id="rId29"/>
    <p:sldId id="304" r:id="rId30"/>
    <p:sldId id="28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B0272B5-1BD5-4ABB-91E3-4867290B6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F917AE-A62A-4287-AF30-28D683FC7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1527D-01A2-4CAA-871C-4BFD2BE14CB7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87217-C934-44ED-910F-851F613FE8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D9B18B-A302-49CD-99D5-68E5D2D0A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053-8344-440B-9AAE-1E4955CA0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42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32B5-AC7D-4B08-B707-B1FD1255348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D84FE-E1FD-4E6B-A98B-D37E4EDFD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2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9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94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12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5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8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4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19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1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6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0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2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84FE-E1FD-4E6B-A98B-D37E4EDFD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6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3A1C1-E6F3-4AEC-8935-3DF679412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25F0CC-9BB8-4022-A3A7-FD087EB5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AAA730-8034-461F-B65D-81D1272D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AB141-C1FD-48A7-AB87-91323197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49675-12FF-4108-9714-A0E1CEF8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7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93AEC-C151-4989-889B-71B3CD98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DC107-4755-4C96-98F5-BEFE08713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89E53-C0F1-482E-B11C-9A2330A7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C1EDD-EBFE-4B9A-BEE2-A1E76C4B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3F99A-E3B4-4C1A-9A55-D0AE5167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947F0-1C4E-4DF7-966A-F94C8D64D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98E814-E83B-4F70-974F-BBB61EF1A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ED70E-4A8B-4D14-AD8B-C6CCC5E9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21062-2C30-4BE0-AE47-1CF3A0E6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FCD78-09A6-450F-80B9-CF3877FA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1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68B4C-78C7-41B2-B482-6BA55EE8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B0F05-27E9-4161-AF2F-D54FD572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7DE95-989D-44BE-8881-3F50F1BA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FA570-DD68-4A60-8F54-EAE75E6A7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6A842-51EF-46A9-B2B4-3EFB56AF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4BB55B-1817-436A-AB57-C75DF70D7714}"/>
              </a:ext>
            </a:extLst>
          </p:cNvPr>
          <p:cNvSpPr/>
          <p:nvPr userDrawn="1"/>
        </p:nvSpPr>
        <p:spPr>
          <a:xfrm>
            <a:off x="0" y="-3299"/>
            <a:ext cx="12192000" cy="6514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2BFBB-BE0D-421E-ADB0-65A067C3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A8B1E9-EC95-4946-AFB3-4D81D9FB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25948-DEB0-41C2-B1B0-FB91D7A4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248FB-A0CC-4E37-B823-C4DFD276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B82481-B676-47CB-97FB-DFBC7F77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DCA5-9D53-437A-AB85-58B889EE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71C9A-38D8-4ACF-BD31-9632558E4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C27723-BB21-4E82-B2E1-23D55743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E5142-FACE-4A70-8E9C-8354CB16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5D9FD-5F11-49D2-A3AC-48E3C747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6224C6-C337-40B5-96F4-CD56FF2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6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D8F8F-7F0F-48FB-803F-BE763206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D79CC-32EC-4F72-9979-7B6E850CE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0BA0E7-E51F-41E5-BD4E-A284858A0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A492E4-9A2A-4E2A-ABB2-336BD9649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3D05F2-6DBD-4BFA-A2DC-9E17A0063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3F89A5-97C2-441E-8D5C-793D00CE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AF9E28-5C81-4DCD-91A9-B8A93784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59BEC1-2C50-456C-B6DA-0ED68545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203AC-A4DE-4EF1-BBC0-B4298821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CD324C-A9B8-42D6-A945-A64EE3CD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9AB6EB-3B68-4C8B-8FDF-851638E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2E70AC-6AF1-4290-B87A-78D2FED0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5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5A192-C32B-41A1-B51F-05D8AD35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CB323E-9033-4F05-AB5A-5B92C146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21E21E-4A10-4FDB-9461-84ECA732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9882C-AF8D-4534-A989-A57C8A7B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9AB06-346F-4E23-9ACB-B3C01EB8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D388EA-BCCF-41AD-8E44-9E756B440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49853F-2B60-4BA3-B10A-6B7F1EF1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2F1FD5-2F3C-4849-92AB-205E927F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BA95EA-63EA-4F1D-BEDE-A80217E4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AC2A0-0682-4212-AD5A-DAD903D9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97395-B39B-4867-84A9-1A47DA288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65E77A-89C2-4F41-878F-0979C46A1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22FDA1-62E6-4CAE-BFB0-E649EF7D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D12D35-7C08-413E-BBDF-B03581B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C9EC4F-B065-492A-90A3-0ECBDD73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D91DE4-6BED-4AEB-9CFA-B0CBF36D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2C2DE-29DE-4BAD-A33E-18CD9B43D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987B12-029D-4280-8F48-5C0AFA330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7B0C6-E804-427B-9E32-C18D54FA30B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2E576-924B-4AB3-9E23-5B36B3C54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D5BA24-2D0E-4825-8CFD-9121B13DD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CB82-FF55-4584-92B4-95F0D31A3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gyilang/videoStabil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图像稳定算法研究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EF0970-4A4A-40AA-8A1F-4266D8286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5506" y="4026833"/>
            <a:ext cx="4810493" cy="937878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张奕朗 王鑫 叶涵诚 陈幸豪 王鹏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3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C248E48-47A7-45A1-B0A9-FDA4A870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95" y="3429000"/>
            <a:ext cx="7743825" cy="18383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29076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基于局部特征的全局运动估计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949475"/>
            <a:ext cx="10515600" cy="3126205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特征提取（采取角点检测）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特征匹配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鲁棒的参数估计</a:t>
            </a:r>
            <a:endParaRPr lang="en-US" altLang="zh-CN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A32B97-A50C-49FE-8FF0-AAB6125E93EC}"/>
              </a:ext>
            </a:extLst>
          </p:cNvPr>
          <p:cNvSpPr/>
          <p:nvPr/>
        </p:nvSpPr>
        <p:spPr>
          <a:xfrm>
            <a:off x="899160" y="1538241"/>
            <a:ext cx="103936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基于局部特征的全局运动估计，就是在当前图像和参考图像之间通过特征匹配找到对应关系。流程分为以下三步：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164247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特征匹配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401980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</a:t>
            </a:r>
            <a:r>
              <a:rPr lang="en-US" altLang="zh-CN" sz="2600" dirty="0"/>
              <a:t>FREAK(</a:t>
            </a:r>
            <a:r>
              <a:rPr lang="zh-CN" altLang="en-US" dirty="0"/>
              <a:t>快速视网膜关键点</a:t>
            </a:r>
            <a:r>
              <a:rPr lang="en-US" altLang="zh-CN" sz="2600" dirty="0"/>
              <a:t>)</a:t>
            </a:r>
            <a:r>
              <a:rPr lang="zh-CN" altLang="en-US" sz="2600" dirty="0"/>
              <a:t>特征检测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FERAK</a:t>
            </a:r>
            <a:r>
              <a:rPr lang="zh-CN" altLang="en-US" sz="1600" dirty="0"/>
              <a:t>的计算速度通常更快，内存负载更低，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而且更具有鲁棒性，比较适合于嵌入式系统或实时系统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en-US" altLang="zh-CN" dirty="0"/>
              <a:t>Fast Approximate Nearest Neighbors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dirty="0"/>
              <a:t>with Automatic Algorithm Configuration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nearest-neighbors search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randomized </a:t>
            </a:r>
            <a:r>
              <a:rPr lang="en-US" altLang="zh-CN" sz="1600" dirty="0" err="1"/>
              <a:t>kd</a:t>
            </a:r>
            <a:r>
              <a:rPr lang="en-US" altLang="zh-CN" sz="1600" dirty="0"/>
              <a:t>-trees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hierarchical k-means tree</a:t>
            </a:r>
          </a:p>
          <a:p>
            <a:pPr>
              <a:buClr>
                <a:srgbClr val="C00000"/>
              </a:buClr>
            </a:pPr>
            <a:r>
              <a:rPr lang="en-US" altLang="zh-CN" sz="1600" dirty="0"/>
              <a:t>clustering</a:t>
            </a:r>
            <a:endParaRPr lang="zh-CN" altLang="en-US" sz="1600" dirty="0"/>
          </a:p>
          <a:p>
            <a:pPr>
              <a:buClr>
                <a:srgbClr val="C00000"/>
              </a:buClr>
            </a:pP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BCC50-6EC8-48A0-8349-CEFA603A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06" y="1714500"/>
            <a:ext cx="45609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运动估计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401980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基于</a:t>
            </a:r>
            <a:r>
              <a:rPr lang="en-US" altLang="zh-CN" sz="2600" dirty="0"/>
              <a:t>SVD</a:t>
            </a:r>
            <a:r>
              <a:rPr lang="zh-CN" altLang="en-US" sz="2600" dirty="0"/>
              <a:t>的运动估计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降低维度，使用小得多的数据集来表示原始数据，在这里使用更少的变换系数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r>
              <a:rPr lang="zh-CN" altLang="en-US" sz="1600" dirty="0"/>
              <a:t>去除噪声点，提高算法的结果</a:t>
            </a:r>
            <a:endParaRPr lang="en-US" altLang="zh-CN" sz="1600" dirty="0"/>
          </a:p>
          <a:p>
            <a:pPr>
              <a:buClr>
                <a:srgbClr val="C00000"/>
              </a:buClr>
            </a:pPr>
            <a:endParaRPr lang="en-US" altLang="zh-CN" sz="1600" dirty="0"/>
          </a:p>
          <a:p>
            <a:pPr>
              <a:buClr>
                <a:srgbClr val="C00000"/>
              </a:buClr>
            </a:pP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A61D58-4C16-45B8-B3D4-47C67BF8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854" y="1812228"/>
            <a:ext cx="4870146" cy="3664012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E06A162-D10D-4BC2-810A-136AB0CF2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073318"/>
              </p:ext>
            </p:extLst>
          </p:nvPr>
        </p:nvGraphicFramePr>
        <p:xfrm>
          <a:off x="748779" y="2717416"/>
          <a:ext cx="614838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AxMath" r:id="rId5" imgW="3924720" imgH="1995480" progId="Equation.AxMath">
                  <p:embed/>
                </p:oleObj>
              </mc:Choice>
              <mc:Fallback>
                <p:oleObj name="AxMath" r:id="rId5" imgW="3924720" imgH="1995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779" y="2717416"/>
                        <a:ext cx="614838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92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3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：参数滤波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参数滤波修正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475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特征提取和参数估计得到的结果不够准确，存在噪声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假设特征提取和参数估计无偏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可建模为零均值的加性高斯白噪声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zh-CN" altLang="en-US" sz="2600" dirty="0"/>
              <a:t>由隐状态获得观测值的过程建模为线性高斯过程</a:t>
            </a:r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dirty="0"/>
              <a:t>为什么要滤波？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53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D9122-899B-4117-A549-E619C6A5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转移模型</a:t>
            </a:r>
            <a:r>
              <a:rPr lang="en-US" altLang="zh-CN" dirty="0"/>
              <a:t>——HMM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36011-E19B-4D97-AF22-11F1BC1C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HMM</a:t>
            </a:r>
            <a:r>
              <a:rPr lang="zh-CN" altLang="en-US" sz="2400" dirty="0"/>
              <a:t>：隐马尔可夫模型</a:t>
            </a:r>
            <a:endParaRPr lang="en-US" altLang="zh-CN" sz="2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083DD5C-DEF0-4035-9436-6A27CCB6F33C}"/>
              </a:ext>
            </a:extLst>
          </p:cNvPr>
          <p:cNvSpPr/>
          <p:nvPr/>
        </p:nvSpPr>
        <p:spPr>
          <a:xfrm>
            <a:off x="4057096" y="224471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</a:t>
            </a:r>
            <a:r>
              <a:rPr lang="en-US" altLang="zh-CN" sz="1600" baseline="-25000" dirty="0"/>
              <a:t>0</a:t>
            </a:r>
            <a:endParaRPr lang="zh-CN" altLang="en-US" sz="1600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E19C01-CC48-4164-9694-FA93F1AA0D3C}"/>
              </a:ext>
            </a:extLst>
          </p:cNvPr>
          <p:cNvSpPr/>
          <p:nvPr/>
        </p:nvSpPr>
        <p:spPr>
          <a:xfrm>
            <a:off x="5115018" y="224471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</a:t>
            </a:r>
            <a:r>
              <a:rPr lang="en-US" altLang="zh-CN" sz="1600" baseline="-25000" dirty="0"/>
              <a:t>1</a:t>
            </a:r>
            <a:endParaRPr lang="zh-CN" altLang="en-US" sz="1600" baseline="-25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C8B356D-A408-4181-A92E-889673C4B931}"/>
              </a:ext>
            </a:extLst>
          </p:cNvPr>
          <p:cNvSpPr/>
          <p:nvPr/>
        </p:nvSpPr>
        <p:spPr>
          <a:xfrm>
            <a:off x="6172940" y="2248269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</a:t>
            </a:r>
            <a:r>
              <a:rPr lang="en-US" altLang="zh-CN" sz="1600" baseline="-25000" dirty="0"/>
              <a:t>2</a:t>
            </a:r>
            <a:endParaRPr lang="zh-CN" altLang="en-US" sz="1600" baseline="-25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13B8895-304D-48F1-94A0-89E1CF37A341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643022" y="2537679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A9C078-0852-41CC-92F1-87181080642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700944" y="2537679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BD665AA-3AEB-45D4-854A-BC91CA3B6E55}"/>
              </a:ext>
            </a:extLst>
          </p:cNvPr>
          <p:cNvSpPr txBox="1"/>
          <p:nvPr/>
        </p:nvSpPr>
        <p:spPr>
          <a:xfrm>
            <a:off x="2445058" y="23334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933676-6E8B-4A64-95C9-9BC310F76C4F}"/>
              </a:ext>
            </a:extLst>
          </p:cNvPr>
          <p:cNvSpPr txBox="1"/>
          <p:nvPr/>
        </p:nvSpPr>
        <p:spPr>
          <a:xfrm>
            <a:off x="2445058" y="3436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EB9DB09-20AA-4194-9753-9DCC3CF4873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758866" y="2537826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82ED425-6610-474F-9CFA-BDC2ACA4439C}"/>
              </a:ext>
            </a:extLst>
          </p:cNvPr>
          <p:cNvSpPr txBox="1"/>
          <p:nvPr/>
        </p:nvSpPr>
        <p:spPr>
          <a:xfrm>
            <a:off x="7294146" y="235301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F8B557D-2DEB-43B5-9309-0799FF2AD576}"/>
              </a:ext>
            </a:extLst>
          </p:cNvPr>
          <p:cNvSpPr/>
          <p:nvPr/>
        </p:nvSpPr>
        <p:spPr>
          <a:xfrm>
            <a:off x="8339380" y="224116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X</a:t>
            </a:r>
            <a:r>
              <a:rPr lang="en-US" altLang="zh-CN" sz="1600" baseline="-25000" dirty="0" err="1"/>
              <a:t>t</a:t>
            </a:r>
            <a:endParaRPr lang="zh-CN" altLang="en-US" sz="1600" baseline="-250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59C138-40C1-442D-8C46-C297F55E6304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867384" y="253412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2AE28C45-5580-46F7-863F-750EA3CAF5DE}"/>
              </a:ext>
            </a:extLst>
          </p:cNvPr>
          <p:cNvSpPr/>
          <p:nvPr/>
        </p:nvSpPr>
        <p:spPr>
          <a:xfrm>
            <a:off x="5118266" y="3264478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</a:t>
            </a:r>
            <a:r>
              <a:rPr lang="en-US" altLang="zh-CN" sz="1600" baseline="-25000" dirty="0"/>
              <a:t>1</a:t>
            </a:r>
            <a:endParaRPr lang="zh-CN" altLang="en-US" sz="1600" baseline="-250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71B1CC0-938A-40FB-9080-777055AA48B1}"/>
              </a:ext>
            </a:extLst>
          </p:cNvPr>
          <p:cNvSpPr/>
          <p:nvPr/>
        </p:nvSpPr>
        <p:spPr>
          <a:xfrm>
            <a:off x="6176188" y="3268031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</a:t>
            </a:r>
            <a:r>
              <a:rPr lang="en-US" altLang="zh-CN" sz="1600" baseline="-25000" dirty="0"/>
              <a:t>2</a:t>
            </a:r>
            <a:endParaRPr lang="zh-CN" altLang="en-US" sz="1600" baseline="-250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032177-96DA-479E-BD57-3692F90D4807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704192" y="3557441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1D1A7C3-F88C-4522-BBC7-CE8D4D46DCB6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762114" y="3557588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BE711B9-6CE8-4B27-AF3A-22E32F3240C5}"/>
              </a:ext>
            </a:extLst>
          </p:cNvPr>
          <p:cNvSpPr txBox="1"/>
          <p:nvPr/>
        </p:nvSpPr>
        <p:spPr>
          <a:xfrm>
            <a:off x="7297394" y="3372775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85A6558-167C-4E94-84BE-5E1DC8F45682}"/>
              </a:ext>
            </a:extLst>
          </p:cNvPr>
          <p:cNvSpPr/>
          <p:nvPr/>
        </p:nvSpPr>
        <p:spPr>
          <a:xfrm>
            <a:off x="8342628" y="3260925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</a:t>
            </a:r>
            <a:r>
              <a:rPr lang="en-US" altLang="zh-CN" sz="1600" baseline="-25000" dirty="0"/>
              <a:t>t</a:t>
            </a:r>
            <a:endParaRPr lang="zh-CN" altLang="en-US" sz="1600" baseline="-250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CA589D5-24AB-4960-9A19-FEF4E380EBA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7870632" y="3553888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C6AE774-C4D8-4D21-A1DD-65E38DC73892}"/>
              </a:ext>
            </a:extLst>
          </p:cNvPr>
          <p:cNvCxnSpPr>
            <a:stCxn id="7" idx="4"/>
            <a:endCxn id="24" idx="0"/>
          </p:cNvCxnSpPr>
          <p:nvPr/>
        </p:nvCxnSpPr>
        <p:spPr>
          <a:xfrm>
            <a:off x="5407981" y="2830642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65110BC-140D-4678-B2ED-6CA1E3C6A467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>
            <a:off x="6465903" y="2834195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DB72109-F82F-4F88-A13B-AA1C860D9AB7}"/>
              </a:ext>
            </a:extLst>
          </p:cNvPr>
          <p:cNvCxnSpPr>
            <a:stCxn id="20" idx="4"/>
            <a:endCxn id="29" idx="0"/>
          </p:cNvCxnSpPr>
          <p:nvPr/>
        </p:nvCxnSpPr>
        <p:spPr>
          <a:xfrm>
            <a:off x="8632343" y="2827089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2B1C3129-A37A-4778-A21B-64CC0FC1CE34}"/>
              </a:ext>
            </a:extLst>
          </p:cNvPr>
          <p:cNvSpPr txBox="1">
            <a:spLocks/>
          </p:cNvSpPr>
          <p:nvPr/>
        </p:nvSpPr>
        <p:spPr>
          <a:xfrm>
            <a:off x="838200" y="4273052"/>
            <a:ext cx="10515600" cy="2255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滤波：前向算法</a:t>
            </a:r>
            <a:r>
              <a:rPr lang="en-US" altLang="zh-CN" sz="2400" dirty="0"/>
              <a:t>	</a:t>
            </a:r>
          </a:p>
          <a:p>
            <a:r>
              <a:rPr lang="zh-CN" altLang="en-US" sz="2400" dirty="0"/>
              <a:t>预测：转移模型</a:t>
            </a:r>
            <a:endParaRPr lang="en-US" altLang="zh-CN" sz="2400" dirty="0"/>
          </a:p>
          <a:p>
            <a:r>
              <a:rPr lang="zh-CN" altLang="en-US" sz="2400" dirty="0"/>
              <a:t>平滑：前向</a:t>
            </a:r>
            <a:r>
              <a:rPr lang="en-US" altLang="zh-CN" sz="2400" dirty="0"/>
              <a:t>——</a:t>
            </a:r>
            <a:r>
              <a:rPr lang="zh-CN" altLang="en-US" sz="2400" dirty="0"/>
              <a:t>后向算法</a:t>
            </a:r>
            <a:endParaRPr lang="en-US" altLang="zh-CN" sz="2400" dirty="0"/>
          </a:p>
          <a:p>
            <a:r>
              <a:rPr lang="zh-CN" altLang="en-US" sz="2400" dirty="0"/>
              <a:t>最可能序列：维特比算法</a:t>
            </a:r>
            <a:endParaRPr lang="en-US" altLang="zh-CN" sz="2400" dirty="0"/>
          </a:p>
          <a:p>
            <a:r>
              <a:rPr lang="zh-CN" altLang="en-US" sz="2400" dirty="0"/>
              <a:t>学习：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  <a:endParaRPr lang="en-US" altLang="zh-CN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EFAD5D-F1BE-4D6F-84C8-66A3D1EE52C2}"/>
              </a:ext>
            </a:extLst>
          </p:cNvPr>
          <p:cNvSpPr txBox="1"/>
          <p:nvPr/>
        </p:nvSpPr>
        <p:spPr>
          <a:xfrm>
            <a:off x="5084823" y="4269499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流式数据处理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0F2A01F-FB05-4023-959A-8266AF710227}"/>
              </a:ext>
            </a:extLst>
          </p:cNvPr>
          <p:cNvSpPr txBox="1"/>
          <p:nvPr/>
        </p:nvSpPr>
        <p:spPr>
          <a:xfrm>
            <a:off x="5115018" y="5420631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静态数据处理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51819B05-95EE-4146-9D08-25E87F5F23B1}"/>
              </a:ext>
            </a:extLst>
          </p:cNvPr>
          <p:cNvSpPr/>
          <p:nvPr/>
        </p:nvSpPr>
        <p:spPr>
          <a:xfrm>
            <a:off x="4835952" y="5269584"/>
            <a:ext cx="188536" cy="6881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1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转移模型</a:t>
            </a:r>
            <a:r>
              <a:rPr lang="en-US" altLang="zh-CN" sz="3000" dirty="0">
                <a:solidFill>
                  <a:schemeClr val="bg1"/>
                </a:solidFill>
              </a:rPr>
              <a:t>——HMM</a:t>
            </a:r>
            <a:endParaRPr lang="en-US"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14F11-CFC3-436C-BFB7-7DBB59F7B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010" y="1507321"/>
                <a:ext cx="10515600" cy="53812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滤波：前向算法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	</a:t>
                </a:r>
              </a:p>
              <a:p>
                <a:endParaRPr lang="en-US" altLang="zh-CN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  <a:p>
                <a:pPr marL="0" indent="0">
                  <a:buClr>
                    <a:srgbClr val="C00000"/>
                  </a:buClr>
                  <a:buNone/>
                </a:pPr>
                <a:endParaRPr lang="en-US" altLang="zh-CN" sz="2400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  <a:p>
                <a:pPr>
                  <a:buClr>
                    <a:srgbClr val="C00000"/>
                  </a:buClr>
                </a:pP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14F11-CFC3-436C-BFB7-7DBB59F7B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010" y="1507321"/>
                <a:ext cx="10515600" cy="5381241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dirty="0"/>
              <a:t>前向滤波</a:t>
            </a:r>
            <a:endParaRPr lang="en-US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4106966" y="188701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164888" y="1887013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222810" y="1890566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92892" y="217997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50814" y="2179976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494928" y="1975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494928" y="3078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808736" y="2180123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344016" y="199531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389250" y="1883460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917254" y="2176423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168136" y="2906775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226058" y="2910328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754062" y="3199738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811984" y="3199885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347264" y="3015072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392498" y="2903222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920502" y="3196185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457851" y="2472939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515773" y="2476492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682213" y="2469386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2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线性高斯模型</a:t>
            </a:r>
            <a:r>
              <a:rPr lang="en-US" altLang="zh-CN" sz="3000" dirty="0">
                <a:solidFill>
                  <a:schemeClr val="bg1"/>
                </a:solidFill>
              </a:rPr>
              <a:t>——</a:t>
            </a:r>
            <a:r>
              <a:rPr lang="zh-CN" altLang="en-US" sz="3000" dirty="0">
                <a:solidFill>
                  <a:schemeClr val="bg1"/>
                </a:solidFill>
              </a:rPr>
              <a:t>卡尔曼滤波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4170762" y="122120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228684" y="122120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286606" y="1224760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756688" y="1514170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814610" y="1514170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558724" y="1309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558724" y="2413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872532" y="1514317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407812" y="132950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453046" y="121765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981050" y="1510617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231932" y="2240969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289854" y="2244522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817858" y="2533932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875780" y="2534079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411060" y="2349266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456294" y="2237416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984298" y="2530379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521647" y="1807133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579569" y="1810686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746009" y="1803580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6393276-C6B4-4400-9528-AC4E26DE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28" y="3207322"/>
            <a:ext cx="9943012" cy="30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线性高斯模型</a:t>
            </a:r>
            <a:r>
              <a:rPr lang="en-US" altLang="zh-CN" sz="3000" dirty="0">
                <a:solidFill>
                  <a:schemeClr val="bg1"/>
                </a:solidFill>
              </a:rPr>
              <a:t>——</a:t>
            </a:r>
            <a:r>
              <a:rPr lang="zh-CN" altLang="en-US" sz="3000" dirty="0">
                <a:solidFill>
                  <a:schemeClr val="bg1"/>
                </a:solidFill>
              </a:rPr>
              <a:t>卡尔曼滤波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2E15463-64B4-426F-87A5-AD74F13A9C26}"/>
              </a:ext>
            </a:extLst>
          </p:cNvPr>
          <p:cNvSpPr/>
          <p:nvPr/>
        </p:nvSpPr>
        <p:spPr>
          <a:xfrm>
            <a:off x="3958110" y="114207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F4C4A3-AA4B-4E39-A4C0-F1AADB16BB9B}"/>
              </a:ext>
            </a:extLst>
          </p:cNvPr>
          <p:cNvSpPr/>
          <p:nvPr/>
        </p:nvSpPr>
        <p:spPr>
          <a:xfrm>
            <a:off x="5016032" y="1142074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281A93-5B81-420F-BED9-ECE17EF1E2DA}"/>
              </a:ext>
            </a:extLst>
          </p:cNvPr>
          <p:cNvSpPr/>
          <p:nvPr/>
        </p:nvSpPr>
        <p:spPr>
          <a:xfrm>
            <a:off x="6073954" y="1145627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3C5F9F-8DA7-482B-BDA4-98500AB9379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544036" y="1435037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30B54F-52A9-41BE-9D25-9FEFD125748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601958" y="1435037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6C53-209B-4FDA-A4EF-655D0C4C8CB3}"/>
              </a:ext>
            </a:extLst>
          </p:cNvPr>
          <p:cNvSpPr txBox="1"/>
          <p:nvPr/>
        </p:nvSpPr>
        <p:spPr>
          <a:xfrm>
            <a:off x="2346072" y="12308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8F25F-5D59-4242-B438-3E467CA41074}"/>
              </a:ext>
            </a:extLst>
          </p:cNvPr>
          <p:cNvSpPr txBox="1"/>
          <p:nvPr/>
        </p:nvSpPr>
        <p:spPr>
          <a:xfrm>
            <a:off x="2346072" y="2333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证据变量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E6F75-E2F2-4328-A142-B7F629CD8F4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659880" y="1435184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8D48151-5670-4008-9811-C54ABFB8B5CE}"/>
              </a:ext>
            </a:extLst>
          </p:cNvPr>
          <p:cNvSpPr txBox="1"/>
          <p:nvPr/>
        </p:nvSpPr>
        <p:spPr>
          <a:xfrm>
            <a:off x="7195160" y="125037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928F63-06CF-427E-8029-CCEE3BAC7D58}"/>
              </a:ext>
            </a:extLst>
          </p:cNvPr>
          <p:cNvSpPr/>
          <p:nvPr/>
        </p:nvSpPr>
        <p:spPr>
          <a:xfrm>
            <a:off x="8240394" y="1138521"/>
            <a:ext cx="585926" cy="58592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endParaRPr lang="zh-CN" altLang="en-US" baseline="-250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C82783D-13DA-4B6F-A663-4176A1DA39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768398" y="1431484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7759322-AF65-42BB-8978-C8C9F417DCBB}"/>
              </a:ext>
            </a:extLst>
          </p:cNvPr>
          <p:cNvSpPr/>
          <p:nvPr/>
        </p:nvSpPr>
        <p:spPr>
          <a:xfrm>
            <a:off x="5019280" y="2161836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03198B-61E8-4268-9B3E-B0250F24A877}"/>
              </a:ext>
            </a:extLst>
          </p:cNvPr>
          <p:cNvSpPr/>
          <p:nvPr/>
        </p:nvSpPr>
        <p:spPr>
          <a:xfrm>
            <a:off x="6077202" y="2165389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B129B07-500D-48D2-A838-5ED44BA5DC7E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605206" y="2454799"/>
            <a:ext cx="471996" cy="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5467FD-F8F3-4448-8651-2A68B24490B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663128" y="2454946"/>
            <a:ext cx="471996" cy="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FB2BF-9175-4480-B704-D485A360F821}"/>
              </a:ext>
            </a:extLst>
          </p:cNvPr>
          <p:cNvSpPr txBox="1"/>
          <p:nvPr/>
        </p:nvSpPr>
        <p:spPr>
          <a:xfrm>
            <a:off x="7198408" y="2270133"/>
            <a:ext cx="50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94A599B-B67C-490B-81F3-9302E0B9FBD3}"/>
              </a:ext>
            </a:extLst>
          </p:cNvPr>
          <p:cNvSpPr/>
          <p:nvPr/>
        </p:nvSpPr>
        <p:spPr>
          <a:xfrm>
            <a:off x="8243642" y="2158283"/>
            <a:ext cx="585926" cy="585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endParaRPr lang="zh-CN" altLang="en-US" baseline="-250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909E5-8CCC-4417-B5A9-016C653B8A0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771646" y="2451246"/>
            <a:ext cx="471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DACF0F-1DC8-4B94-820B-82AFD4A57E64}"/>
              </a:ext>
            </a:extLst>
          </p:cNvPr>
          <p:cNvCxnSpPr>
            <a:stCxn id="6" idx="4"/>
            <a:endCxn id="17" idx="0"/>
          </p:cNvCxnSpPr>
          <p:nvPr/>
        </p:nvCxnSpPr>
        <p:spPr>
          <a:xfrm>
            <a:off x="5308995" y="1728000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9BD8D56-9A4C-4F5E-9604-CEE2E6115D8F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6366917" y="1731553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105B31-7F2D-41FB-94D0-F38A783568B7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>
            <a:off x="8533357" y="1724447"/>
            <a:ext cx="3248" cy="43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04CE600-5979-4034-A241-1B3120B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3" y="3362711"/>
            <a:ext cx="11256335" cy="26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卡尔曼滤波：仿真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13" y="659219"/>
            <a:ext cx="10515601" cy="5741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 marL="0" indent="0">
              <a:buClr>
                <a:srgbClr val="C00000"/>
              </a:buClr>
              <a:buNone/>
            </a:pPr>
            <a:endParaRPr lang="en-US" altLang="zh-CN" sz="24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  <a:p>
            <a:pPr>
              <a:buClr>
                <a:srgbClr val="C00000"/>
              </a:buClr>
            </a:pPr>
            <a:endParaRPr lang="zh-CN" altLang="en-US" sz="26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07DC3E7-A949-4379-88C4-6CADA71B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2" y="2645545"/>
            <a:ext cx="5518098" cy="2853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796C3B-8EDB-481A-8679-C50C0E387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428" y="363894"/>
            <a:ext cx="1598645" cy="107467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内容</a:t>
            </a:r>
            <a:endParaRPr 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B278D36-EF7A-4156-A442-15750C47EB4B}"/>
              </a:ext>
            </a:extLst>
          </p:cNvPr>
          <p:cNvSpPr txBox="1"/>
          <p:nvPr/>
        </p:nvSpPr>
        <p:spPr>
          <a:xfrm>
            <a:off x="4320109" y="1730954"/>
            <a:ext cx="37383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latin typeface="+mj-lt"/>
              </a:rPr>
              <a:t>01  </a:t>
            </a:r>
            <a:r>
              <a:rPr lang="zh-CN" altLang="en-US" sz="3200" dirty="0">
                <a:latin typeface="+mj-lt"/>
              </a:rPr>
              <a:t>角点检测</a:t>
            </a:r>
            <a:endParaRPr lang="en-MY" sz="3200" dirty="0"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296913-2F35-4058-9450-A73957DF804A}"/>
              </a:ext>
            </a:extLst>
          </p:cNvPr>
          <p:cNvSpPr/>
          <p:nvPr/>
        </p:nvSpPr>
        <p:spPr>
          <a:xfrm>
            <a:off x="4161453" y="1438567"/>
            <a:ext cx="795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MY" sz="32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E6A9A4-B44E-46B8-BCCB-5AA7ABCBA1F2}"/>
              </a:ext>
            </a:extLst>
          </p:cNvPr>
          <p:cNvSpPr/>
          <p:nvPr/>
        </p:nvSpPr>
        <p:spPr>
          <a:xfrm>
            <a:off x="4241385" y="2552222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lt"/>
              </a:rPr>
              <a:t>02  </a:t>
            </a:r>
            <a:r>
              <a:rPr lang="zh-CN" altLang="en-US" sz="3200" dirty="0">
                <a:latin typeface="+mj-lt"/>
              </a:rPr>
              <a:t>运动估计</a:t>
            </a:r>
            <a:endParaRPr lang="en-MY" sz="3200" dirty="0">
              <a:latin typeface="+mj-lt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EE6C77-7B3F-425E-8C95-ADE8CFF91F20}"/>
              </a:ext>
            </a:extLst>
          </p:cNvPr>
          <p:cNvSpPr txBox="1"/>
          <p:nvPr/>
        </p:nvSpPr>
        <p:spPr>
          <a:xfrm>
            <a:off x="4320109" y="3517200"/>
            <a:ext cx="37383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latin typeface="+mj-lt"/>
              </a:rPr>
              <a:t>03  </a:t>
            </a:r>
            <a:r>
              <a:rPr lang="zh-CN" altLang="en-US" sz="3200" dirty="0">
                <a:latin typeface="+mj-lt"/>
              </a:rPr>
              <a:t>参数滤波</a:t>
            </a:r>
            <a:endParaRPr lang="en-MY" sz="3200" dirty="0">
              <a:latin typeface="+mj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0226B51-03D5-4E02-B3E6-9379D4D8BF98}"/>
              </a:ext>
            </a:extLst>
          </p:cNvPr>
          <p:cNvSpPr/>
          <p:nvPr/>
        </p:nvSpPr>
        <p:spPr>
          <a:xfrm>
            <a:off x="4241385" y="4338468"/>
            <a:ext cx="3966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j-lt"/>
              </a:rPr>
              <a:t>04  </a:t>
            </a:r>
            <a:r>
              <a:rPr lang="zh-CN" altLang="en-US" sz="3200" dirty="0">
                <a:latin typeface="+mj-lt"/>
              </a:rPr>
              <a:t>代码优化</a:t>
            </a:r>
            <a:endParaRPr lang="en-MY" sz="32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DF9BD-9911-4944-9F82-3A82B1DDE62E}"/>
              </a:ext>
            </a:extLst>
          </p:cNvPr>
          <p:cNvSpPr/>
          <p:nvPr/>
        </p:nvSpPr>
        <p:spPr>
          <a:xfrm>
            <a:off x="4241384" y="5208173"/>
            <a:ext cx="3966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j-lt"/>
              </a:rPr>
              <a:t>05  </a:t>
            </a:r>
            <a:r>
              <a:rPr lang="zh-CN" altLang="en-US" sz="3200" dirty="0">
                <a:latin typeface="+mj-lt"/>
              </a:rPr>
              <a:t>结果展示</a:t>
            </a:r>
            <a:endParaRPr lang="en-MY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06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粒子滤波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73087E-E262-481C-A907-44C5EDC8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0" y="1476092"/>
            <a:ext cx="10605796" cy="4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粒子滤波：仿真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AC5D984-1B7B-4E70-9A95-C92DEB344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524404"/>
            <a:ext cx="5801784" cy="43513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013677-CBB8-43FC-8CFB-A6E6BC900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81" y="1670739"/>
            <a:ext cx="5017871" cy="2029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E36E22-BF43-4634-ADE2-01C707E6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81" y="3872857"/>
            <a:ext cx="50577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3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固定帧延时下的平滑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AC2545-E588-481B-9EA5-36CC23FA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71" y="1593056"/>
            <a:ext cx="6097984" cy="388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9C7FA63-2ADC-439F-9C6A-953A3D0785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951" y="1593056"/>
                <a:ext cx="52578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前向</a:t>
                </a: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后向平滑：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2000" dirty="0"/>
                  <a:t>需要等待帧序列采集完成，适用于静态数据处理</a:t>
                </a:r>
                <a:endParaRPr lang="en-US" altLang="zh-CN" sz="2000" dirty="0"/>
              </a:p>
              <a:p>
                <a:r>
                  <a:rPr lang="zh-CN" altLang="en-US" sz="2000" dirty="0"/>
                  <a:t>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为延迟的帧数，兼顾准确性与实时性</a:t>
                </a:r>
                <a:endParaRPr lang="en-US" altLang="zh-CN" sz="2000" dirty="0"/>
              </a:p>
              <a:p>
                <a:r>
                  <a:rPr lang="zh-CN" altLang="en-US" sz="2000" dirty="0"/>
                  <a:t>算法：右方</a:t>
                </a:r>
                <a:endParaRPr lang="en-US" altLang="zh-CN" sz="2000" dirty="0"/>
              </a:p>
              <a:p>
                <a:r>
                  <a:rPr lang="zh-CN" altLang="en-US" sz="2000" dirty="0"/>
                  <a:t>（来不及写了）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9C7FA63-2ADC-439F-9C6A-953A3D078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951" y="1593056"/>
                <a:ext cx="5257800" cy="4351338"/>
              </a:xfrm>
              <a:blipFill>
                <a:blip r:embed="rId4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51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4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：代码优化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9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代码优化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SIMD</a:t>
            </a:r>
            <a:r>
              <a:rPr lang="zh-CN" altLang="en-US" sz="2800" dirty="0"/>
              <a:t>、</a:t>
            </a:r>
            <a:r>
              <a:rPr lang="en-US" altLang="zh-CN" sz="2800" dirty="0"/>
              <a:t>GPU</a:t>
            </a:r>
            <a:r>
              <a:rPr lang="zh-CN" altLang="en-US" sz="2800" dirty="0"/>
              <a:t>并行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55CB692-B1FF-4367-8BA8-42D354F8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74328" cy="4351338"/>
          </a:xfrm>
        </p:spPr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：</a:t>
            </a:r>
            <a:r>
              <a:rPr lang="en-US" altLang="zh-CN" dirty="0"/>
              <a:t>single instruction multiple data</a:t>
            </a:r>
            <a:r>
              <a:rPr lang="zh-CN" altLang="en-US" dirty="0"/>
              <a:t>单指令多数据流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IPP</a:t>
            </a:r>
            <a:r>
              <a:rPr lang="zh-CN" altLang="en-US" dirty="0"/>
              <a:t>、</a:t>
            </a:r>
            <a:r>
              <a:rPr lang="en-US" altLang="zh-CN" dirty="0"/>
              <a:t>MKL</a:t>
            </a:r>
            <a:r>
              <a:rPr lang="zh-CN" altLang="en-US" dirty="0"/>
              <a:t>库，向量化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：</a:t>
            </a:r>
            <a:r>
              <a:rPr lang="en-US" altLang="zh-CN" dirty="0" err="1"/>
              <a:t>gpuArray</a:t>
            </a:r>
            <a:r>
              <a:rPr lang="zh-CN" altLang="en-US" dirty="0"/>
              <a:t>自带</a:t>
            </a:r>
            <a:r>
              <a:rPr lang="en-US" altLang="zh-CN" dirty="0"/>
              <a:t>SIMD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3AF0AF-73CE-444E-A214-4CD16909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73" y="1825625"/>
            <a:ext cx="5630661" cy="36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代码优化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SIMD</a:t>
            </a:r>
            <a:r>
              <a:rPr lang="zh-CN" altLang="en-US" sz="2800" dirty="0"/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GPU</a:t>
            </a:r>
            <a:r>
              <a:rPr lang="zh-CN" altLang="en-US" sz="2800" dirty="0">
                <a:solidFill>
                  <a:srgbClr val="FF0000"/>
                </a:solidFill>
              </a:rPr>
              <a:t>并行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每帧之间：存在前后依赖性</a:t>
            </a:r>
            <a:endParaRPr lang="en-US" altLang="zh-CN" dirty="0"/>
          </a:p>
          <a:p>
            <a:r>
              <a:rPr lang="zh-CN" altLang="en-US" dirty="0"/>
              <a:t>每帧之内：无依赖性</a:t>
            </a:r>
            <a:endParaRPr lang="en-US" altLang="zh-CN" dirty="0"/>
          </a:p>
          <a:p>
            <a:r>
              <a:rPr lang="en-US" altLang="zh-CN" dirty="0"/>
              <a:t>SIMD</a:t>
            </a:r>
            <a:r>
              <a:rPr lang="zh-CN" altLang="en-US" dirty="0"/>
              <a:t>抽象层级较高，并行粒度较粗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CUDA</a:t>
            </a:r>
            <a:r>
              <a:rPr lang="zh-CN" altLang="en-US" dirty="0"/>
              <a:t>编程，</a:t>
            </a:r>
            <a:r>
              <a:rPr lang="en-US" altLang="zh-CN" dirty="0"/>
              <a:t>GPU grid</a:t>
            </a:r>
            <a:r>
              <a:rPr lang="zh-CN" altLang="en-US" dirty="0"/>
              <a:t>内使用</a:t>
            </a:r>
            <a:r>
              <a:rPr lang="en-US" altLang="zh-CN" dirty="0" err="1"/>
              <a:t>multi-block+multi-thread</a:t>
            </a:r>
            <a:r>
              <a:rPr lang="zh-CN" altLang="en-US" dirty="0"/>
              <a:t>，</a:t>
            </a:r>
            <a:r>
              <a:rPr lang="x-none" altLang="zh-CN" dirty="0"/>
              <a:t>__global__</a:t>
            </a:r>
            <a:r>
              <a:rPr lang="zh-CN" altLang="en-US" dirty="0"/>
              <a:t>定义</a:t>
            </a:r>
            <a:r>
              <a:rPr lang="en-US" altLang="zh-CN" dirty="0"/>
              <a:t>device function</a:t>
            </a:r>
            <a:r>
              <a:rPr lang="zh-CN" altLang="en-US" dirty="0"/>
              <a:t>，</a:t>
            </a:r>
            <a:r>
              <a:rPr lang="x-none" altLang="zh-CN" dirty="0"/>
              <a:t>__shared__</a:t>
            </a:r>
            <a:r>
              <a:rPr lang="zh-CN" altLang="en-US" dirty="0"/>
              <a:t>声明共享数据，</a:t>
            </a:r>
            <a:r>
              <a:rPr lang="x-none" altLang="zh-CN" dirty="0"/>
              <a:t>__syncthreads();</a:t>
            </a:r>
            <a:r>
              <a:rPr lang="zh-CN" altLang="en-US" dirty="0"/>
              <a:t>快速同步防止数据冒险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：</a:t>
            </a:r>
            <a:r>
              <a:rPr lang="en-US" altLang="zh-CN" dirty="0" err="1"/>
              <a:t>gpuArray+parfor</a:t>
            </a:r>
            <a:r>
              <a:rPr lang="en-US" altLang="zh-CN" dirty="0"/>
              <a:t> (</a:t>
            </a:r>
            <a:r>
              <a:rPr lang="en-US" altLang="zh-CN" dirty="0" err="1"/>
              <a:t>matlab</a:t>
            </a:r>
            <a:r>
              <a:rPr lang="en-US" altLang="zh-CN" dirty="0"/>
              <a:t> parallel computing toolbox)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43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5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：结果展示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2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结果展示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1E0F40-70F0-4A89-8596-968C3703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陈幸豪说他要现场跑代码</a:t>
            </a:r>
          </a:p>
        </p:txBody>
      </p:sp>
    </p:spTree>
    <p:extLst>
      <p:ext uri="{BB962C8B-B14F-4D97-AF65-F5344CB8AC3E}">
        <p14:creationId xmlns:p14="http://schemas.microsoft.com/office/powerpoint/2010/main" val="35881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结果展示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10195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/>
              <a:t>Github</a:t>
            </a:r>
            <a:r>
              <a:rPr lang="zh-CN" altLang="en-US" sz="2800" dirty="0"/>
              <a:t>主页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hlinkClick r:id="rId3"/>
              </a:rPr>
              <a:t>https://github.com/zhangyilang/videoStabilization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自己造梯子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README</a:t>
            </a:r>
            <a:r>
              <a:rPr lang="zh-CN" altLang="en-US" dirty="0"/>
              <a:t>施工完毕后开源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美工缺失</a:t>
            </a:r>
          </a:p>
        </p:txBody>
      </p:sp>
    </p:spTree>
    <p:extLst>
      <p:ext uri="{BB962C8B-B14F-4D97-AF65-F5344CB8AC3E}">
        <p14:creationId xmlns:p14="http://schemas.microsoft.com/office/powerpoint/2010/main" val="177972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参考文献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6AF77C3-FF36-4185-BA3B-E4A72959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59"/>
            <a:ext cx="10515600" cy="5157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[1] Kejriwal L, Singh I. A Hybrid filtering approach of Digital Video Stabilization for UAV using Kalman and Low Pass filter[J]. Procedia Computer Science, 2016, 93: 359-366.</a:t>
            </a:r>
          </a:p>
          <a:p>
            <a:pPr marL="0" indent="0">
              <a:buNone/>
            </a:pPr>
            <a:r>
              <a:rPr lang="en-US" altLang="zh-CN" sz="2400" dirty="0"/>
              <a:t>[2] Whyte O, </a:t>
            </a:r>
            <a:r>
              <a:rPr lang="en-US" altLang="zh-CN" sz="2400" dirty="0" err="1"/>
              <a:t>Sivic</a:t>
            </a:r>
            <a:r>
              <a:rPr lang="en-US" altLang="zh-CN" sz="2400" dirty="0"/>
              <a:t> J, Zisserman A. Deblurring shaken and partially saturated images[J]. International journal of computer vision, 2014, 110(2): 185-201.</a:t>
            </a:r>
          </a:p>
          <a:p>
            <a:pPr marL="0" indent="0">
              <a:buNone/>
            </a:pPr>
            <a:r>
              <a:rPr lang="en-US" altLang="zh-CN" sz="2400" dirty="0"/>
              <a:t>[3] Liu S, Yuan L, Tan P, et al. Bundled camera paths for video stabilization[J]. ACM Transactions on Graphics (TOG), 2013, 32(4): 78.</a:t>
            </a:r>
          </a:p>
          <a:p>
            <a:pPr marL="0" indent="0">
              <a:buNone/>
            </a:pPr>
            <a:r>
              <a:rPr lang="en-US" altLang="zh-CN" sz="2400" dirty="0"/>
              <a:t>[4] </a:t>
            </a:r>
            <a:r>
              <a:rPr lang="en-US" altLang="zh-CN" sz="2400" dirty="0" err="1"/>
              <a:t>Hee</a:t>
            </a:r>
            <a:r>
              <a:rPr lang="en-US" altLang="zh-CN" sz="2400" dirty="0"/>
              <a:t> Park S, </a:t>
            </a:r>
            <a:r>
              <a:rPr lang="en-US" altLang="zh-CN" sz="2400" dirty="0" err="1"/>
              <a:t>Levoy</a:t>
            </a:r>
            <a:r>
              <a:rPr lang="en-US" altLang="zh-CN" sz="2400" dirty="0"/>
              <a:t> M. Gyro-based multi-image deconvolution for removing handshake blur[C]//Proceedings of the IEEE Conference on Computer Vision and Pattern Recognition. 2014: 3366-3373.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04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1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：角点检测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1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DFC7-DFCA-47C7-9387-24F48B465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0229"/>
            <a:ext cx="9144000" cy="1111996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微软雅黑" panose="020B0504020202020204" pitchFamily="34" charset="-122"/>
                <a:ea typeface="微软雅黑" panose="020B0504020202020204" pitchFamily="34" charset="-122"/>
              </a:rPr>
              <a:t>Thank you!</a:t>
            </a:r>
            <a:endParaRPr lang="en-US" sz="7200" dirty="0">
              <a:latin typeface="微软雅黑" panose="020B0504020202020204" pitchFamily="34" charset="-122"/>
              <a:ea typeface="微软雅黑" panose="020B05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05" y="1019558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人眼对角点的识别通常是通过一个局部的小窗口内完成的，如果在各个方向上移动这个小窗口，窗口内的灰度发生了较大的变化，那么说明窗口内存在角点。</a:t>
            </a:r>
            <a:endParaRPr lang="en-US" altLang="zh-CN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altLang="zh-CN" sz="2600" dirty="0"/>
          </a:p>
        </p:txBody>
      </p:sp>
      <p:pic>
        <p:nvPicPr>
          <p:cNvPr id="4" name="图片 3" descr="https://img-blog.csdn.net/20150905105439088">
            <a:extLst>
              <a:ext uri="{FF2B5EF4-FFF2-40B4-BE49-F238E27FC236}">
                <a16:creationId xmlns:a16="http://schemas.microsoft.com/office/drawing/2014/main" id="{86203C71-D8A5-47B6-853D-2480647603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6" y="2698197"/>
            <a:ext cx="2244711" cy="202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img-blog.csdn.net/20150905105446288">
            <a:extLst>
              <a:ext uri="{FF2B5EF4-FFF2-40B4-BE49-F238E27FC236}">
                <a16:creationId xmlns:a16="http://schemas.microsoft.com/office/drawing/2014/main" id="{05DA0C31-F09C-4F0B-9A36-5B4A662A96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46" y="2861676"/>
            <a:ext cx="2487750" cy="202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img-blog.csdn.net/20150905105446288">
            <a:extLst>
              <a:ext uri="{FF2B5EF4-FFF2-40B4-BE49-F238E27FC236}">
                <a16:creationId xmlns:a16="http://schemas.microsoft.com/office/drawing/2014/main" id="{A3A76C59-915A-44F1-A992-29FF4325F7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91" y="3025156"/>
            <a:ext cx="2938078" cy="16970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C51FF7-76E9-4DC2-B9A0-91BEB3625B7B}"/>
              </a:ext>
            </a:extLst>
          </p:cNvPr>
          <p:cNvSpPr/>
          <p:nvPr/>
        </p:nvSpPr>
        <p:spPr>
          <a:xfrm>
            <a:off x="541862" y="5121877"/>
            <a:ext cx="34612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如果在各个方向移动，灰度几乎不变，说明是平坦区域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446CF7-ACA4-4576-8417-A84F277ED4A9}"/>
              </a:ext>
            </a:extLst>
          </p:cNvPr>
          <p:cNvSpPr/>
          <p:nvPr/>
        </p:nvSpPr>
        <p:spPr>
          <a:xfrm>
            <a:off x="4092342" y="5121877"/>
            <a:ext cx="35509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如果只沿着某一个方向移动，灰度几乎不变，说明是直线</a:t>
            </a:r>
            <a:endParaRPr lang="en-US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5A5098-E8D3-42BC-A077-5887BBCEC941}"/>
              </a:ext>
            </a:extLst>
          </p:cNvPr>
          <p:cNvSpPr/>
          <p:nvPr/>
        </p:nvSpPr>
        <p:spPr>
          <a:xfrm>
            <a:off x="7732591" y="5121877"/>
            <a:ext cx="32816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如果沿各个方向移动，灰度均发生变化，说明是角点</a:t>
            </a:r>
            <a:endParaRPr lang="en-US" sz="1050" dirty="0">
              <a:latin typeface="微软雅黑" panose="020B0504020202020204" pitchFamily="34" charset="-122"/>
              <a:ea typeface="微软雅黑" panose="020B05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3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9" y="1338642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sz="2600" dirty="0"/>
              <a:t>图像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在点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处平移后的自相关性，可以用</a:t>
            </a:r>
            <a:r>
              <a:rPr lang="en-US" altLang="zh-CN" sz="2600" dirty="0"/>
              <a:t>E(</a:t>
            </a:r>
            <a:r>
              <a:rPr lang="en-US" altLang="zh-CN" sz="2600" dirty="0" err="1"/>
              <a:t>u,v</a:t>
            </a:r>
            <a:r>
              <a:rPr lang="en-US" altLang="zh-CN" sz="2600" dirty="0"/>
              <a:t>)</a:t>
            </a:r>
            <a:r>
              <a:rPr lang="zh-CN" altLang="en-US" sz="2600" dirty="0"/>
              <a:t>表示，</a:t>
            </a:r>
            <a:r>
              <a:rPr lang="en-US" altLang="zh-CN" sz="2600" dirty="0"/>
              <a:t>w(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为窗口函数，</a:t>
            </a:r>
            <a:r>
              <a:rPr lang="en-US" altLang="zh-CN" sz="2600" dirty="0"/>
              <a:t>I(</a:t>
            </a:r>
            <a:r>
              <a:rPr lang="en-US" altLang="zh-CN" sz="2600" dirty="0" err="1"/>
              <a:t>x+u,y+v</a:t>
            </a:r>
            <a:r>
              <a:rPr lang="en-US" altLang="zh-CN" sz="2600" dirty="0"/>
              <a:t>)</a:t>
            </a:r>
            <a:r>
              <a:rPr lang="zh-CN" altLang="en-US" sz="2600" dirty="0"/>
              <a:t>为平移后的图像灰度</a:t>
            </a:r>
            <a:r>
              <a:rPr lang="en-US" altLang="zh-CN" sz="2600" dirty="0"/>
              <a:t>, I(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为图像灰度</a:t>
            </a:r>
            <a:endParaRPr lang="en-US" altLang="zh-CN" sz="2600" dirty="0"/>
          </a:p>
          <a:p>
            <a:pPr>
              <a:buClr>
                <a:srgbClr val="C00000"/>
              </a:buClr>
            </a:pPr>
            <a:r>
              <a:rPr lang="en-US" altLang="zh-CN" sz="2600" dirty="0"/>
              <a:t>W(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)</a:t>
            </a:r>
            <a:r>
              <a:rPr lang="zh-CN" altLang="en-US" sz="2600" dirty="0"/>
              <a:t>一般为二维高斯滤波器</a:t>
            </a:r>
            <a:endParaRPr lang="en-US" altLang="zh-CN" sz="26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BC2F6A5-AB73-4F28-91D8-2E311FDF2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61446"/>
              </p:ext>
            </p:extLst>
          </p:nvPr>
        </p:nvGraphicFramePr>
        <p:xfrm>
          <a:off x="997857" y="3006725"/>
          <a:ext cx="79978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AxMath" r:id="rId4" imgW="3998520" imgH="422640" progId="Equation.AxMath">
                  <p:embed/>
                </p:oleObj>
              </mc:Choice>
              <mc:Fallback>
                <p:oleObj name="AxMath" r:id="rId4" imgW="3998520" imgH="4226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F2EFE1D-BBE8-408B-B71D-A0D9C1E54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7857" y="3006725"/>
                        <a:ext cx="79978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数学推导</a:t>
            </a:r>
            <a:endParaRPr 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97319D-BE85-47C9-84A7-376D41BD902F}"/>
              </a:ext>
            </a:extLst>
          </p:cNvPr>
          <p:cNvSpPr/>
          <p:nvPr/>
        </p:nvSpPr>
        <p:spPr>
          <a:xfrm>
            <a:off x="942371" y="4213291"/>
            <a:ext cx="18517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/>
              <a:t>泰勒展开：</a:t>
            </a:r>
            <a:endParaRPr lang="en-US" sz="2600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AE6EC2-3994-4D77-9686-0DC8504E7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49522"/>
              </p:ext>
            </p:extLst>
          </p:nvPr>
        </p:nvGraphicFramePr>
        <p:xfrm>
          <a:off x="2625966" y="4159474"/>
          <a:ext cx="8213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AxMath" r:id="rId6" imgW="4106880" imgH="300240" progId="Equation.AxMath">
                  <p:embed/>
                </p:oleObj>
              </mc:Choice>
              <mc:Fallback>
                <p:oleObj name="AxMath" r:id="rId6" imgW="4106880" imgH="30024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BC2F6A5-AB73-4F28-91D8-2E311FDF2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25966" y="4159474"/>
                        <a:ext cx="82137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5F5C96F-E476-4A59-B245-3AD64F66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180421"/>
              </p:ext>
            </p:extLst>
          </p:nvPr>
        </p:nvGraphicFramePr>
        <p:xfrm>
          <a:off x="3281603" y="5078632"/>
          <a:ext cx="46005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" name="AxMath" r:id="rId8" imgW="2300760" imgH="569880" progId="Equation.AxMath">
                  <p:embed/>
                </p:oleObj>
              </mc:Choice>
              <mc:Fallback>
                <p:oleObj name="AxMath" r:id="rId8" imgW="2300760" imgH="56988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BC2F6A5-AB73-4F28-91D8-2E311FDF2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1603" y="5078632"/>
                        <a:ext cx="4600575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13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019559"/>
            <a:ext cx="10515600" cy="5381241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zh-CN" altLang="en-US" dirty="0"/>
              <a:t>二次项函数本质上就是一个椭圆函数，椭圆的扁平率和尺寸是由矩阵</a:t>
            </a:r>
            <a:r>
              <a:rPr lang="en-US" dirty="0"/>
              <a:t>M</a:t>
            </a:r>
            <a:r>
              <a:rPr lang="zh-CN" altLang="en-US" dirty="0"/>
              <a:t>的两个特征值决定。</a:t>
            </a:r>
            <a:endParaRPr lang="en-US" altLang="zh-CN" dirty="0"/>
          </a:p>
          <a:p>
            <a:pPr>
              <a:buClr>
                <a:srgbClr val="C00000"/>
              </a:buClr>
            </a:pPr>
            <a:r>
              <a:rPr lang="en-US" dirty="0"/>
              <a:t>K</a:t>
            </a:r>
            <a:r>
              <a:rPr lang="zh-CN" altLang="en-US" dirty="0"/>
              <a:t>一般取为</a:t>
            </a:r>
            <a:r>
              <a:rPr lang="en-US" altLang="zh-CN" dirty="0"/>
              <a:t>0.04~0.06,</a:t>
            </a:r>
            <a:r>
              <a:rPr lang="zh-CN" altLang="en-US" dirty="0"/>
              <a:t>默认为</a:t>
            </a:r>
            <a:r>
              <a:rPr lang="en-US" altLang="zh-CN" dirty="0"/>
              <a:t>0.04</a:t>
            </a:r>
            <a:endParaRPr lang="en-US" dirty="0"/>
          </a:p>
          <a:p>
            <a:pPr>
              <a:buClr>
                <a:srgbClr val="C00000"/>
              </a:buClr>
            </a:pPr>
            <a:endParaRPr lang="en-US" altLang="zh-CN" sz="2600" dirty="0"/>
          </a:p>
        </p:txBody>
      </p:sp>
      <p:pic>
        <p:nvPicPr>
          <p:cNvPr id="6" name="图片 5" descr="http://images.cnitblog.com/blog/378920/201410/081646524376603.png">
            <a:extLst>
              <a:ext uri="{FF2B5EF4-FFF2-40B4-BE49-F238E27FC236}">
                <a16:creationId xmlns:a16="http://schemas.microsoft.com/office/drawing/2014/main" id="{C27017CF-2AF9-4B6D-89D1-651D9E67C0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715" y="2936303"/>
            <a:ext cx="5896398" cy="256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ages.cnitblog.com/blog/378920/201410/081646535629047.png">
            <a:extLst>
              <a:ext uri="{FF2B5EF4-FFF2-40B4-BE49-F238E27FC236}">
                <a16:creationId xmlns:a16="http://schemas.microsoft.com/office/drawing/2014/main" id="{55057B1B-A082-4916-9466-D6C9879F2A0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85" y="2397066"/>
            <a:ext cx="8287906" cy="36698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3585ED4-9EC8-4F1A-A3F5-A6A4F5B20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07459"/>
              </p:ext>
            </p:extLst>
          </p:nvPr>
        </p:nvGraphicFramePr>
        <p:xfrm>
          <a:off x="772886" y="2445371"/>
          <a:ext cx="38798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AxMath" r:id="rId6" imgW="1940400" imgH="300240" progId="Equation.AxMath">
                  <p:embed/>
                </p:oleObj>
              </mc:Choice>
              <mc:Fallback>
                <p:oleObj name="AxMath" r:id="rId6" imgW="1940400" imgH="3002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AE6EC2-3994-4D77-9686-0DC8504E7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2886" y="2445371"/>
                        <a:ext cx="387985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5BF6071-3511-4243-A442-42F808149F3E}"/>
              </a:ext>
            </a:extLst>
          </p:cNvPr>
          <p:cNvSpPr/>
          <p:nvPr/>
        </p:nvSpPr>
        <p:spPr>
          <a:xfrm>
            <a:off x="772886" y="3289335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微软雅黑" panose="020B0504020202020204" pitchFamily="34" charset="-122"/>
                <a:cs typeface="Times New Roman" panose="02020603050405020304" pitchFamily="18" charset="0"/>
              </a:rPr>
              <a:t>R=Det(M)-k*trace(M)*trace(M)</a:t>
            </a:r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54CFBB-4093-448E-9C31-0A3596FC8196}"/>
              </a:ext>
            </a:extLst>
          </p:cNvPr>
          <p:cNvSpPr/>
          <p:nvPr/>
        </p:nvSpPr>
        <p:spPr>
          <a:xfrm>
            <a:off x="400879" y="3897438"/>
            <a:ext cx="5990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4020202020204" pitchFamily="34" charset="-122"/>
                <a:cs typeface="Times New Roman" panose="02020603050405020304" pitchFamily="18" charset="0"/>
              </a:rPr>
              <a:t>定义当</a:t>
            </a:r>
            <a:r>
              <a:rPr 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R&gt;threshold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时且为局部极大值的点时，定义为角点</a:t>
            </a:r>
            <a:endParaRPr lang="en-US" altLang="zh-CN" dirty="0">
              <a:latin typeface="微软雅黑" panose="020B0504020202020204" pitchFamily="34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Threshold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通过特征因子</a:t>
            </a:r>
            <a:r>
              <a:rPr lang="en-US" altLang="zh-CN" dirty="0">
                <a:latin typeface="微软雅黑" panose="020B0504020202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控制，</a:t>
            </a:r>
            <a:r>
              <a:rPr lang="en-US" altLang="zh-CN" dirty="0">
                <a:latin typeface="微软雅黑" panose="020B0504020202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微软雅黑" panose="020B0504020202020204" pitchFamily="34" charset="-122"/>
                <a:cs typeface="Times New Roman" panose="02020603050405020304" pitchFamily="18" charset="0"/>
              </a:rPr>
              <a:t>越大，角点选择越严格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效果演示</a:t>
            </a:r>
            <a:endParaRPr 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405866-4A90-49C1-9495-F618A6E6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817"/>
            <a:ext cx="12192000" cy="42033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897CB3-0F9C-42A7-BFE0-E0F44D15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519" y="1932260"/>
            <a:ext cx="12192000" cy="36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82CC-4D1E-47CC-8D8D-367D7E02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-30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Harris</a:t>
            </a:r>
            <a:r>
              <a:rPr lang="zh-CN" altLang="en-US" sz="3000" dirty="0">
                <a:solidFill>
                  <a:schemeClr val="bg1"/>
                </a:solidFill>
              </a:rPr>
              <a:t>角点检测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4F11-CFC3-436C-BFB7-7DBB59F7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9" y="1338642"/>
            <a:ext cx="10515600" cy="538124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Shi-</a:t>
            </a:r>
            <a:r>
              <a:rPr lang="en-US" sz="2400" dirty="0" err="1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Tomasi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算法是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Harris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算法的改进，在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Harris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算法中，是根据协方差矩阵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的两个特征值的组合来判断是否角点。而在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Shi-</a:t>
            </a:r>
            <a:r>
              <a:rPr lang="en-US" sz="2400" dirty="0" err="1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Tomasi</a:t>
            </a:r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算法中，是根据较小的特征值是否大于阈值来判断是否角点。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这个判断依据是：较小的特征值表示在该特征值方向上的方差较小，较小的方差如果都能够大于阈值，在这个方向上的变化满足是角点的判断要求。</a:t>
            </a:r>
            <a:r>
              <a:rPr lang="en-US" sz="2400" dirty="0">
                <a:latin typeface="微软雅黑" panose="020B0504020202020204" pitchFamily="34" charset="-122"/>
                <a:ea typeface="微软雅黑" panose="020B0504020202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417DD-C7B6-4E42-B98C-98F3509FB6F6}"/>
              </a:ext>
            </a:extLst>
          </p:cNvPr>
          <p:cNvSpPr/>
          <p:nvPr/>
        </p:nvSpPr>
        <p:spPr>
          <a:xfrm>
            <a:off x="324091" y="788240"/>
            <a:ext cx="6096000" cy="487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算法原理</a:t>
            </a:r>
            <a:endParaRPr lang="en-US" b="1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5F5C96F-E476-4A59-B245-3AD64F66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399602"/>
              </p:ext>
            </p:extLst>
          </p:nvPr>
        </p:nvGraphicFramePr>
        <p:xfrm>
          <a:off x="1627427" y="4938333"/>
          <a:ext cx="79089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AxMath" r:id="rId4" imgW="3954960" imgH="580320" progId="Equation.AxMath">
                  <p:embed/>
                </p:oleObj>
              </mc:Choice>
              <mc:Fallback>
                <p:oleObj name="AxMath" r:id="rId4" imgW="3954960" imgH="5803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5F5C96F-E476-4A59-B245-3AD64F66BC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427" y="4938333"/>
                        <a:ext cx="7908925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945EC4A-9495-48A9-BA6C-254489BBE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245304"/>
              </p:ext>
            </p:extLst>
          </p:nvPr>
        </p:nvGraphicFramePr>
        <p:xfrm>
          <a:off x="4245215" y="3892182"/>
          <a:ext cx="26733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AxMath" r:id="rId6" imgW="1336320" imgH="300240" progId="Equation.AxMath">
                  <p:embed/>
                </p:oleObj>
              </mc:Choice>
              <mc:Fallback>
                <p:oleObj name="AxMath" r:id="rId6" imgW="1336320" imgH="30024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3585ED4-9EC8-4F1A-A3F5-A6A4F5B20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5215" y="3892182"/>
                        <a:ext cx="267335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E7555C6E-33C1-43EE-BE9E-DBC844AC9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473" y="4524840"/>
            <a:ext cx="26384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B5A00-18E8-43F2-B8F1-A2CAE9FDB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585787"/>
            <a:ext cx="7915275" cy="568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90000" y="2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48 -0.15834 L -0.38906 -0.29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C1DD-6ACB-4C41-A531-BD86AFB1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Part 2</a:t>
            </a:r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：运动估计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442EBD-190F-4CDF-B244-17B2A4A1ECB2}"/>
              </a:ext>
            </a:extLst>
          </p:cNvPr>
          <p:cNvSpPr/>
          <p:nvPr/>
        </p:nvSpPr>
        <p:spPr>
          <a:xfrm>
            <a:off x="0" y="6419460"/>
            <a:ext cx="12192000" cy="4385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CE40D-55DB-4B8D-9785-B3461918FAA7}"/>
              </a:ext>
            </a:extLst>
          </p:cNvPr>
          <p:cNvSpPr txBox="1"/>
          <p:nvPr/>
        </p:nvSpPr>
        <p:spPr>
          <a:xfrm>
            <a:off x="149290" y="6438674"/>
            <a:ext cx="40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CS: APP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A2C02B8-EC4C-4D66-A854-FA1F4005D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wso5jq1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1117</Words>
  <Application>Microsoft Office PowerPoint</Application>
  <PresentationFormat>宽屏</PresentationFormat>
  <Paragraphs>251</Paragraphs>
  <Slides>30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微软雅黑</vt:lpstr>
      <vt:lpstr>微软雅黑</vt:lpstr>
      <vt:lpstr>Calibri</vt:lpstr>
      <vt:lpstr>Arial</vt:lpstr>
      <vt:lpstr>Cambria Math</vt:lpstr>
      <vt:lpstr>Office 主题​​</vt:lpstr>
      <vt:lpstr>AxMath</vt:lpstr>
      <vt:lpstr>图像稳定算法研究</vt:lpstr>
      <vt:lpstr>内容</vt:lpstr>
      <vt:lpstr>Part 1：角点检测</vt:lpstr>
      <vt:lpstr>Harris角点检测</vt:lpstr>
      <vt:lpstr>Harris角点检测</vt:lpstr>
      <vt:lpstr>Harris角点检测</vt:lpstr>
      <vt:lpstr>Harris角点检测</vt:lpstr>
      <vt:lpstr>Harris角点检测</vt:lpstr>
      <vt:lpstr>Part 2：运动估计</vt:lpstr>
      <vt:lpstr>基于局部特征的全局运动估计</vt:lpstr>
      <vt:lpstr>特征匹配</vt:lpstr>
      <vt:lpstr>运动估计</vt:lpstr>
      <vt:lpstr>Part 3：参数滤波</vt:lpstr>
      <vt:lpstr>参数滤波修正</vt:lpstr>
      <vt:lpstr>转移模型——HMM</vt:lpstr>
      <vt:lpstr>转移模型——HMM</vt:lpstr>
      <vt:lpstr>线性高斯模型——卡尔曼滤波</vt:lpstr>
      <vt:lpstr>线性高斯模型——卡尔曼滤波</vt:lpstr>
      <vt:lpstr>卡尔曼滤波：仿真</vt:lpstr>
      <vt:lpstr>粒子滤波</vt:lpstr>
      <vt:lpstr>粒子滤波：仿真</vt:lpstr>
      <vt:lpstr>固定帧延时下的平滑</vt:lpstr>
      <vt:lpstr>Part 4：代码优化</vt:lpstr>
      <vt:lpstr>代码优化</vt:lpstr>
      <vt:lpstr>代码优化</vt:lpstr>
      <vt:lpstr>Part 5：结果展示</vt:lpstr>
      <vt:lpstr>结果展示</vt:lpstr>
      <vt:lpstr>结果展示</vt:lpstr>
      <vt:lpstr>参考文献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Bandgap 电路设计与优化</dc:title>
  <dc:creator>Drizzle ls</dc:creator>
  <cp:lastModifiedBy>yilang zhang</cp:lastModifiedBy>
  <cp:revision>119</cp:revision>
  <dcterms:created xsi:type="dcterms:W3CDTF">2019-06-12T02:41:11Z</dcterms:created>
  <dcterms:modified xsi:type="dcterms:W3CDTF">2019-06-29T10:30:49Z</dcterms:modified>
</cp:coreProperties>
</file>